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Lst>
  <p:sldSz cx="18288000" cy="10287000"/>
  <p:notesSz cx="6858000" cy="9144000"/>
  <p:embeddedFontLst>
    <p:embeddedFont>
      <p:font typeface="Raleway Bold" panose="020B0604020202020204" charset="0"/>
      <p:regular r:id="rId3"/>
    </p:embeddedFont>
    <p:embeddedFont>
      <p:font typeface="Roboto" panose="02000000000000000000" pitchFamily="2" charset="0"/>
      <p:regular r:id="rId4"/>
    </p:embeddedFont>
    <p:embeddedFont>
      <p:font typeface="Roboto Bold" panose="02000000000000000000" charset="0"/>
      <p:regular r:id="rId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39" d="100"/>
          <a:sy n="39" d="100"/>
        </p:scale>
        <p:origin x="940"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font" Target="fonts/font1.fntdata"/><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font" Target="fonts/font3.fntdata"/><Relationship Id="rId10" Type="http://schemas.openxmlformats.org/officeDocument/2006/relationships/customXml" Target="../customXml/item1.xml"/><Relationship Id="rId4" Type="http://schemas.openxmlformats.org/officeDocument/2006/relationships/font" Target="fonts/font2.fntdata"/><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4/23/2024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16804"/>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111" r="-111"/>
            </a:stretch>
          </a:blipFill>
        </p:spPr>
        <p:txBody>
          <a:bodyPr/>
          <a:lstStyle/>
          <a:p>
            <a:endParaRPr lang="en-CA"/>
          </a:p>
        </p:txBody>
      </p:sp>
      <p:sp>
        <p:nvSpPr>
          <p:cNvPr id="3" name="AutoShape 3"/>
          <p:cNvSpPr/>
          <p:nvPr/>
        </p:nvSpPr>
        <p:spPr>
          <a:xfrm>
            <a:off x="0" y="-16804"/>
            <a:ext cx="1714500" cy="3125557"/>
          </a:xfrm>
          <a:prstGeom prst="rect">
            <a:avLst/>
          </a:prstGeom>
          <a:solidFill>
            <a:srgbClr val="99BE68"/>
          </a:solidFill>
        </p:spPr>
        <p:txBody>
          <a:bodyPr/>
          <a:lstStyle/>
          <a:p>
            <a:endParaRPr lang="en-CA"/>
          </a:p>
        </p:txBody>
      </p:sp>
      <p:sp>
        <p:nvSpPr>
          <p:cNvPr id="4" name="AutoShape 4"/>
          <p:cNvSpPr/>
          <p:nvPr/>
        </p:nvSpPr>
        <p:spPr>
          <a:xfrm>
            <a:off x="1714500" y="41852"/>
            <a:ext cx="16573500" cy="10287000"/>
          </a:xfrm>
          <a:prstGeom prst="rect">
            <a:avLst/>
          </a:prstGeom>
          <a:solidFill>
            <a:srgbClr val="000000">
              <a:alpha val="46667"/>
            </a:srgbClr>
          </a:solidFill>
        </p:spPr>
        <p:txBody>
          <a:bodyPr/>
          <a:lstStyle/>
          <a:p>
            <a:endParaRPr lang="en-CA"/>
          </a:p>
        </p:txBody>
      </p:sp>
      <p:sp>
        <p:nvSpPr>
          <p:cNvPr id="5" name="TextBox 5"/>
          <p:cNvSpPr txBox="1"/>
          <p:nvPr/>
        </p:nvSpPr>
        <p:spPr>
          <a:xfrm>
            <a:off x="2010164" y="1364750"/>
            <a:ext cx="9926335" cy="442176"/>
          </a:xfrm>
          <a:prstGeom prst="rect">
            <a:avLst/>
          </a:prstGeom>
        </p:spPr>
        <p:txBody>
          <a:bodyPr lIns="0" tIns="0" rIns="0" bIns="0" rtlCol="0" anchor="t">
            <a:spAutoFit/>
          </a:bodyPr>
          <a:lstStyle/>
          <a:p>
            <a:pPr>
              <a:lnSpc>
                <a:spcPts val="3487"/>
              </a:lnSpc>
            </a:pPr>
            <a:r>
              <a:rPr lang="en-US" sz="2683" spc="268" dirty="0">
                <a:solidFill>
                  <a:srgbClr val="99BE68"/>
                </a:solidFill>
                <a:latin typeface="Roboto Bold"/>
              </a:rPr>
              <a:t>1.FORECAST REPORT DATE</a:t>
            </a:r>
          </a:p>
        </p:txBody>
      </p:sp>
      <p:sp>
        <p:nvSpPr>
          <p:cNvPr id="6" name="TextBox 6"/>
          <p:cNvSpPr txBox="1"/>
          <p:nvPr/>
        </p:nvSpPr>
        <p:spPr>
          <a:xfrm>
            <a:off x="4066367" y="165454"/>
            <a:ext cx="13306036" cy="858953"/>
          </a:xfrm>
          <a:prstGeom prst="rect">
            <a:avLst/>
          </a:prstGeom>
        </p:spPr>
        <p:txBody>
          <a:bodyPr wrap="square" lIns="0" tIns="0" rIns="0" bIns="0" rtlCol="0" anchor="t">
            <a:spAutoFit/>
          </a:bodyPr>
          <a:lstStyle/>
          <a:p>
            <a:pPr>
              <a:lnSpc>
                <a:spcPts val="7440"/>
              </a:lnSpc>
            </a:pPr>
            <a:r>
              <a:rPr lang="en-US" sz="4800" dirty="0">
                <a:solidFill>
                  <a:srgbClr val="F4F6FC"/>
                </a:solidFill>
                <a:latin typeface="Raleway Bold"/>
              </a:rPr>
              <a:t>Milestone Outline for Each Launch </a:t>
            </a:r>
          </a:p>
        </p:txBody>
      </p:sp>
      <p:sp>
        <p:nvSpPr>
          <p:cNvPr id="7" name="TextBox 7"/>
          <p:cNvSpPr txBox="1"/>
          <p:nvPr/>
        </p:nvSpPr>
        <p:spPr>
          <a:xfrm>
            <a:off x="2010164" y="1905893"/>
            <a:ext cx="14684045" cy="446725"/>
          </a:xfrm>
          <a:prstGeom prst="rect">
            <a:avLst/>
          </a:prstGeom>
        </p:spPr>
        <p:txBody>
          <a:bodyPr lIns="0" tIns="0" rIns="0" bIns="0" rtlCol="0" anchor="t">
            <a:spAutoFit/>
          </a:bodyPr>
          <a:lstStyle/>
          <a:p>
            <a:pPr>
              <a:lnSpc>
                <a:spcPts val="3801"/>
              </a:lnSpc>
            </a:pPr>
            <a:r>
              <a:rPr lang="en-US" sz="2534" spc="50" dirty="0">
                <a:solidFill>
                  <a:srgbClr val="F4F6FC"/>
                </a:solidFill>
                <a:latin typeface="Roboto"/>
              </a:rPr>
              <a:t>The deadline for SPs to Thousand-Block forecasts to PA (TBCOCAG Appendix 4 equivalent)</a:t>
            </a:r>
          </a:p>
        </p:txBody>
      </p:sp>
      <p:sp>
        <p:nvSpPr>
          <p:cNvPr id="8" name="Freeform 8"/>
          <p:cNvSpPr/>
          <p:nvPr/>
        </p:nvSpPr>
        <p:spPr>
          <a:xfrm rot="-5400000">
            <a:off x="-705528" y="7967598"/>
            <a:ext cx="3125556" cy="600367"/>
          </a:xfrm>
          <a:custGeom>
            <a:avLst/>
            <a:gdLst/>
            <a:ahLst/>
            <a:cxnLst/>
            <a:rect l="l" t="t" r="r" b="b"/>
            <a:pathLst>
              <a:path w="3125556" h="600367">
                <a:moveTo>
                  <a:pt x="0" y="0"/>
                </a:moveTo>
                <a:lnTo>
                  <a:pt x="3125556" y="0"/>
                </a:lnTo>
                <a:lnTo>
                  <a:pt x="3125556" y="600367"/>
                </a:lnTo>
                <a:lnTo>
                  <a:pt x="0" y="600367"/>
                </a:lnTo>
                <a:lnTo>
                  <a:pt x="0" y="0"/>
                </a:lnTo>
                <a:close/>
              </a:path>
            </a:pathLst>
          </a:custGeom>
          <a:blipFill>
            <a:blip r:embed="rId3"/>
            <a:stretch>
              <a:fillRect/>
            </a:stretch>
          </a:blipFill>
        </p:spPr>
        <p:txBody>
          <a:bodyPr/>
          <a:lstStyle/>
          <a:p>
            <a:endParaRPr lang="en-CA"/>
          </a:p>
        </p:txBody>
      </p:sp>
      <p:sp>
        <p:nvSpPr>
          <p:cNvPr id="9" name="TextBox 9"/>
          <p:cNvSpPr txBox="1"/>
          <p:nvPr/>
        </p:nvSpPr>
        <p:spPr>
          <a:xfrm rot="-5400000">
            <a:off x="-1507312" y="3821027"/>
            <a:ext cx="4955160" cy="415290"/>
          </a:xfrm>
          <a:prstGeom prst="rect">
            <a:avLst/>
          </a:prstGeom>
        </p:spPr>
        <p:txBody>
          <a:bodyPr lIns="0" tIns="0" rIns="0" bIns="0" rtlCol="0" anchor="t">
            <a:spAutoFit/>
          </a:bodyPr>
          <a:lstStyle/>
          <a:p>
            <a:pPr>
              <a:lnSpc>
                <a:spcPts val="3359"/>
              </a:lnSpc>
            </a:pPr>
            <a:r>
              <a:rPr lang="en-US" sz="2400" spc="144">
                <a:solidFill>
                  <a:srgbClr val="F4F6FC"/>
                </a:solidFill>
                <a:latin typeface="Roboto Bold"/>
              </a:rPr>
              <a:t>2024</a:t>
            </a:r>
          </a:p>
        </p:txBody>
      </p:sp>
      <p:sp>
        <p:nvSpPr>
          <p:cNvPr id="10" name="TextBox 10"/>
          <p:cNvSpPr txBox="1"/>
          <p:nvPr/>
        </p:nvSpPr>
        <p:spPr>
          <a:xfrm>
            <a:off x="2010164" y="2563724"/>
            <a:ext cx="16532675" cy="442176"/>
          </a:xfrm>
          <a:prstGeom prst="rect">
            <a:avLst/>
          </a:prstGeom>
        </p:spPr>
        <p:txBody>
          <a:bodyPr lIns="0" tIns="0" rIns="0" bIns="0" rtlCol="0" anchor="t">
            <a:spAutoFit/>
          </a:bodyPr>
          <a:lstStyle/>
          <a:p>
            <a:pPr>
              <a:lnSpc>
                <a:spcPts val="3487"/>
              </a:lnSpc>
            </a:pPr>
            <a:r>
              <a:rPr lang="en-US" sz="2683" spc="268">
                <a:solidFill>
                  <a:srgbClr val="99BE68"/>
                </a:solidFill>
                <a:latin typeface="Roboto Bold"/>
              </a:rPr>
              <a:t>2.THOUSANDS-BLOCK PROTECTION &amp; DONATION/DISCONNECT IDENTIFICATION DATE</a:t>
            </a:r>
          </a:p>
        </p:txBody>
      </p:sp>
      <p:sp>
        <p:nvSpPr>
          <p:cNvPr id="11" name="TextBox 11"/>
          <p:cNvSpPr txBox="1"/>
          <p:nvPr/>
        </p:nvSpPr>
        <p:spPr>
          <a:xfrm>
            <a:off x="2010164" y="3093530"/>
            <a:ext cx="15400339" cy="941676"/>
          </a:xfrm>
          <a:prstGeom prst="rect">
            <a:avLst/>
          </a:prstGeom>
        </p:spPr>
        <p:txBody>
          <a:bodyPr lIns="0" tIns="0" rIns="0" bIns="0" rtlCol="0" anchor="t">
            <a:spAutoFit/>
          </a:bodyPr>
          <a:lstStyle/>
          <a:p>
            <a:pPr>
              <a:lnSpc>
                <a:spcPts val="3801"/>
              </a:lnSpc>
            </a:pPr>
            <a:r>
              <a:rPr lang="en-US" sz="2534" spc="50" dirty="0">
                <a:solidFill>
                  <a:srgbClr val="F4F6FC"/>
                </a:solidFill>
                <a:latin typeface="Roboto"/>
              </a:rPr>
              <a:t>The deadline for SPs to ID all TBs that will be donated/returned to the Exchange Area Number Pools and shall protect these TBs from further contamination. </a:t>
            </a:r>
          </a:p>
        </p:txBody>
      </p:sp>
      <p:sp>
        <p:nvSpPr>
          <p:cNvPr id="12" name="TextBox 12"/>
          <p:cNvSpPr txBox="1"/>
          <p:nvPr/>
        </p:nvSpPr>
        <p:spPr>
          <a:xfrm>
            <a:off x="2010164" y="4218086"/>
            <a:ext cx="9926335" cy="442176"/>
          </a:xfrm>
          <a:prstGeom prst="rect">
            <a:avLst/>
          </a:prstGeom>
        </p:spPr>
        <p:txBody>
          <a:bodyPr lIns="0" tIns="0" rIns="0" bIns="0" rtlCol="0" anchor="t">
            <a:spAutoFit/>
          </a:bodyPr>
          <a:lstStyle/>
          <a:p>
            <a:pPr>
              <a:lnSpc>
                <a:spcPts val="3487"/>
              </a:lnSpc>
            </a:pPr>
            <a:r>
              <a:rPr lang="en-US" sz="2683" spc="268">
                <a:solidFill>
                  <a:srgbClr val="99BE68"/>
                </a:solidFill>
                <a:latin typeface="Roboto Bold"/>
              </a:rPr>
              <a:t>3.THOUSAND-BLOCKS DISCONNECT DATE</a:t>
            </a:r>
          </a:p>
        </p:txBody>
      </p:sp>
      <p:sp>
        <p:nvSpPr>
          <p:cNvPr id="13" name="TextBox 13"/>
          <p:cNvSpPr txBox="1"/>
          <p:nvPr/>
        </p:nvSpPr>
        <p:spPr>
          <a:xfrm>
            <a:off x="2010164" y="4765037"/>
            <a:ext cx="15400339" cy="1382879"/>
          </a:xfrm>
          <a:prstGeom prst="rect">
            <a:avLst/>
          </a:prstGeom>
        </p:spPr>
        <p:txBody>
          <a:bodyPr lIns="0" tIns="0" rIns="0" bIns="0" rtlCol="0" anchor="t">
            <a:spAutoFit/>
          </a:bodyPr>
          <a:lstStyle/>
          <a:p>
            <a:pPr>
              <a:lnSpc>
                <a:spcPts val="3651"/>
              </a:lnSpc>
            </a:pPr>
            <a:r>
              <a:rPr lang="en-US" sz="2434" spc="48" dirty="0">
                <a:solidFill>
                  <a:srgbClr val="F4F6FC"/>
                </a:solidFill>
                <a:latin typeface="Roboto"/>
              </a:rPr>
              <a:t>The interval between the TB Protection and Donation/Disconnect Identification Date and the TB Disconnect Date should allow SPs to perform necessary ISP Ports (at least 30 days). SPs must submit all Part 1A Disconnects to the PA by the designated Thousands-Block Disconnect Date (Note need ageing strategy).</a:t>
            </a:r>
          </a:p>
        </p:txBody>
      </p:sp>
      <p:sp>
        <p:nvSpPr>
          <p:cNvPr id="14" name="TextBox 14"/>
          <p:cNvSpPr txBox="1"/>
          <p:nvPr/>
        </p:nvSpPr>
        <p:spPr>
          <a:xfrm>
            <a:off x="2010164" y="6329648"/>
            <a:ext cx="13063458" cy="442176"/>
          </a:xfrm>
          <a:prstGeom prst="rect">
            <a:avLst/>
          </a:prstGeom>
        </p:spPr>
        <p:txBody>
          <a:bodyPr lIns="0" tIns="0" rIns="0" bIns="0" rtlCol="0" anchor="t">
            <a:spAutoFit/>
          </a:bodyPr>
          <a:lstStyle/>
          <a:p>
            <a:pPr>
              <a:lnSpc>
                <a:spcPts val="3487"/>
              </a:lnSpc>
            </a:pPr>
            <a:r>
              <a:rPr lang="en-US" sz="2683" spc="268" dirty="0">
                <a:solidFill>
                  <a:srgbClr val="99BE68"/>
                </a:solidFill>
                <a:latin typeface="Roboto Bold"/>
              </a:rPr>
              <a:t>4.PA ASSESSMENT OF INDUSTRY INVENTORY SURPLUS/DEFICIENCY</a:t>
            </a:r>
          </a:p>
        </p:txBody>
      </p:sp>
      <p:sp>
        <p:nvSpPr>
          <p:cNvPr id="15" name="TextBox 15"/>
          <p:cNvSpPr txBox="1"/>
          <p:nvPr/>
        </p:nvSpPr>
        <p:spPr>
          <a:xfrm>
            <a:off x="2010164" y="6849928"/>
            <a:ext cx="15848855" cy="1421351"/>
          </a:xfrm>
          <a:prstGeom prst="rect">
            <a:avLst/>
          </a:prstGeom>
        </p:spPr>
        <p:txBody>
          <a:bodyPr lIns="0" tIns="0" rIns="0" bIns="0" rtlCol="0" anchor="t">
            <a:spAutoFit/>
          </a:bodyPr>
          <a:lstStyle/>
          <a:p>
            <a:pPr>
              <a:lnSpc>
                <a:spcPts val="3801"/>
              </a:lnSpc>
            </a:pPr>
            <a:r>
              <a:rPr lang="en-US" sz="2534" spc="50" dirty="0">
                <a:solidFill>
                  <a:srgbClr val="F4F6FC"/>
                </a:solidFill>
                <a:latin typeface="Roboto"/>
              </a:rPr>
              <a:t>The PA to evaluate each Exchange Area Number Pool and identify those pools where SPs may request CO Code replenishment a an option.  Results including pool inventories should be available with 8 days after the Thousands-Block Disconnect Date.</a:t>
            </a:r>
          </a:p>
        </p:txBody>
      </p:sp>
      <p:sp>
        <p:nvSpPr>
          <p:cNvPr id="16" name="TextBox 16"/>
          <p:cNvSpPr txBox="1"/>
          <p:nvPr/>
        </p:nvSpPr>
        <p:spPr>
          <a:xfrm>
            <a:off x="2010164" y="8441210"/>
            <a:ext cx="13063458" cy="442176"/>
          </a:xfrm>
          <a:prstGeom prst="rect">
            <a:avLst/>
          </a:prstGeom>
        </p:spPr>
        <p:txBody>
          <a:bodyPr lIns="0" tIns="0" rIns="0" bIns="0" rtlCol="0" anchor="t">
            <a:spAutoFit/>
          </a:bodyPr>
          <a:lstStyle/>
          <a:p>
            <a:pPr>
              <a:lnSpc>
                <a:spcPts val="3487"/>
              </a:lnSpc>
            </a:pPr>
            <a:r>
              <a:rPr lang="en-US" sz="2683" spc="268" dirty="0">
                <a:solidFill>
                  <a:srgbClr val="99BE68"/>
                </a:solidFill>
                <a:latin typeface="Roboto Bold"/>
              </a:rPr>
              <a:t>5.IMPLEMENTATION AND POOL START/ALLOCATION DATE</a:t>
            </a:r>
          </a:p>
        </p:txBody>
      </p:sp>
      <p:sp>
        <p:nvSpPr>
          <p:cNvPr id="17" name="TextBox 17"/>
          <p:cNvSpPr txBox="1"/>
          <p:nvPr/>
        </p:nvSpPr>
        <p:spPr>
          <a:xfrm>
            <a:off x="2010164" y="8951965"/>
            <a:ext cx="15997938" cy="934038"/>
          </a:xfrm>
          <a:prstGeom prst="rect">
            <a:avLst/>
          </a:prstGeom>
        </p:spPr>
        <p:txBody>
          <a:bodyPr lIns="0" tIns="0" rIns="0" bIns="0" rtlCol="0" anchor="t">
            <a:spAutoFit/>
          </a:bodyPr>
          <a:lstStyle/>
          <a:p>
            <a:pPr>
              <a:lnSpc>
                <a:spcPts val="3801"/>
              </a:lnSpc>
            </a:pPr>
            <a:r>
              <a:rPr lang="en-US" sz="2534" spc="50" dirty="0">
                <a:solidFill>
                  <a:srgbClr val="F4F6FC"/>
                </a:solidFill>
                <a:latin typeface="Roboto"/>
              </a:rPr>
              <a:t>The Implementation and Pool Start/Allocation Date allows the PA to start allocating TBs to SPs and enables SPs to begin submitting applications for Thousands-Blocks.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DC93470D713409AAAFBE9DD490DD5" ma:contentTypeVersion="12" ma:contentTypeDescription="Create a new document." ma:contentTypeScope="" ma:versionID="1be7c145f7bc1263baf7a04f4563b688">
  <xsd:schema xmlns:xsd="http://www.w3.org/2001/XMLSchema" xmlns:xs="http://www.w3.org/2001/XMLSchema" xmlns:p="http://schemas.microsoft.com/office/2006/metadata/properties" xmlns:ns2="e8b3e95b-f327-40ac-95e3-fd05e83de03e" xmlns:ns3="b86b96ce-d41e-4535-86d4-53721fc247dd" targetNamespace="http://schemas.microsoft.com/office/2006/metadata/properties" ma:root="true" ma:fieldsID="6da1520445efccf849982b45c504f1d7" ns2:_="" ns3:_="">
    <xsd:import namespace="e8b3e95b-f327-40ac-95e3-fd05e83de03e"/>
    <xsd:import namespace="b86b96ce-d41e-4535-86d4-53721fc247d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b3e95b-f327-40ac-95e3-fd05e83de0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description=""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df20d2d9-474b-489e-898b-2b7ab11df19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86b96ce-d41e-4535-86d4-53721fc247dd"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1c779c54-1842-4167-b487-adb052ab3e01}" ma:internalName="TaxCatchAll" ma:showField="CatchAllData" ma:web="b86b96ce-d41e-4535-86d4-53721fc247d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86b96ce-d41e-4535-86d4-53721fc247dd" xsi:nil="true"/>
    <lcf76f155ced4ddcb4097134ff3c332f xmlns="e8b3e95b-f327-40ac-95e3-fd05e83de03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0CE4677-6FD1-42DF-8D63-1AC9F894DB58}"/>
</file>

<file path=customXml/itemProps2.xml><?xml version="1.0" encoding="utf-8"?>
<ds:datastoreItem xmlns:ds="http://schemas.openxmlformats.org/officeDocument/2006/customXml" ds:itemID="{3CE8CE89-0EA0-4B3C-929C-02BB7D375CB0}"/>
</file>

<file path=customXml/itemProps3.xml><?xml version="1.0" encoding="utf-8"?>
<ds:datastoreItem xmlns:ds="http://schemas.openxmlformats.org/officeDocument/2006/customXml" ds:itemID="{7566CCD5-4F97-4E90-9252-628B12CD41E9}"/>
</file>

<file path=docProps/app.xml><?xml version="1.0" encoding="utf-8"?>
<Properties xmlns="http://schemas.openxmlformats.org/officeDocument/2006/extended-properties" xmlns:vt="http://schemas.openxmlformats.org/officeDocument/2006/docPropsVTypes">
  <TotalTime>29</TotalTime>
  <Words>209</Words>
  <Application>Microsoft Office PowerPoint</Application>
  <PresentationFormat>Custom</PresentationFormat>
  <Paragraphs>12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Roboto</vt:lpstr>
      <vt:lpstr>Arial</vt:lpstr>
      <vt:lpstr>Calibri</vt:lpstr>
      <vt:lpstr>Roboto Bold</vt:lpstr>
      <vt:lpstr>Raleway Bold</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and Purple Corporate Presentation</dc:title>
  <cp:lastModifiedBy>Edward Antecol</cp:lastModifiedBy>
  <cp:revision>4</cp:revision>
  <dcterms:created xsi:type="dcterms:W3CDTF">2006-08-16T00:00:00Z</dcterms:created>
  <dcterms:modified xsi:type="dcterms:W3CDTF">2024-04-23T14:11:16Z</dcterms:modified>
  <dc:identifier>DAF66fj4NvU</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0x010100BF0DC93470D713409AAAFBE9DD490DD5</vt:lpwstr>
  </property>
</Properties>
</file>